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</p:sldIdLst>
  <p:sldSz cx="18288000" cy="10287000"/>
  <p:notesSz cx="6858000" cy="9144000"/>
  <p:embeddedFontLst>
    <p:embeddedFont>
      <p:font typeface="Open Sans" panose="020B0604020202020204" charset="0"/>
      <p:regular r:id="rId36"/>
    </p:embeddedFont>
    <p:embeddedFont>
      <p:font typeface="Poppins" panose="020B0604020202020204" charset="0"/>
      <p:regular r:id="rId37"/>
    </p:embeddedFont>
    <p:embeddedFont>
      <p:font typeface="Calibri" panose="020F0502020204030204" pitchFamily="34" charset="0"/>
      <p:regular r:id="rId38"/>
      <p:bold r:id="rId39"/>
      <p:italic r:id="rId40"/>
      <p:boldItalic r:id="rId41"/>
    </p:embeddedFont>
    <p:embeddedFont>
      <p:font typeface="Antic" panose="020B0604020202020204" charset="0"/>
      <p:regular r:id="rId4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3" d="100"/>
          <a:sy n="73" d="100"/>
        </p:scale>
        <p:origin x="594" y="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7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6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7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602860" y="3016017"/>
            <a:ext cx="11475518" cy="12603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808"/>
              </a:lnSpc>
            </a:pPr>
            <a:r>
              <a:rPr lang="en-US" sz="7005">
                <a:solidFill>
                  <a:srgbClr val="000000"/>
                </a:solidFill>
                <a:latin typeface="Poppins"/>
              </a:rPr>
              <a:t>EQUIPMENT MANAGEMENT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5712943" y="6510140"/>
            <a:ext cx="6862115" cy="5608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55"/>
              </a:lnSpc>
            </a:pPr>
            <a:r>
              <a:rPr lang="en-US" sz="3182">
                <a:solidFill>
                  <a:srgbClr val="000000"/>
                </a:solidFill>
                <a:latin typeface="Antic"/>
              </a:rPr>
              <a:t>Presentor: Nguyen Lam Hoang Anh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008129" y="2856085"/>
            <a:ext cx="7520808" cy="257121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 l="1246" r="1246"/>
          <a:stretch>
            <a:fillRect/>
          </a:stretch>
        </p:blipFill>
        <p:spPr>
          <a:xfrm>
            <a:off x="4944054" y="6802390"/>
            <a:ext cx="7584883" cy="1909155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4944054" y="833141"/>
            <a:ext cx="8077009" cy="981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200"/>
              </a:lnSpc>
              <a:spcBef>
                <a:spcPct val="0"/>
              </a:spcBef>
            </a:pPr>
            <a:r>
              <a:rPr lang="en-US" sz="6000">
                <a:solidFill>
                  <a:srgbClr val="000000"/>
                </a:solidFill>
                <a:latin typeface="Poppins"/>
              </a:rPr>
              <a:t>Routing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297741" y="3814826"/>
            <a:ext cx="1993330" cy="5394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62"/>
              </a:lnSpc>
            </a:pPr>
            <a:r>
              <a:rPr lang="en-US" sz="2841">
                <a:solidFill>
                  <a:srgbClr val="000000"/>
                </a:solidFill>
                <a:latin typeface="Poppins"/>
              </a:rPr>
              <a:t>Web route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297741" y="7611009"/>
            <a:ext cx="1993330" cy="5394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62"/>
              </a:lnSpc>
            </a:pPr>
            <a:r>
              <a:rPr lang="en-US" sz="2841">
                <a:solidFill>
                  <a:srgbClr val="000000"/>
                </a:solidFill>
                <a:latin typeface="Poppins"/>
              </a:rPr>
              <a:t>API route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984608" y="4001889"/>
            <a:ext cx="12295711" cy="2278946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4944054" y="833141"/>
            <a:ext cx="8077009" cy="981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200"/>
              </a:lnSpc>
              <a:spcBef>
                <a:spcPct val="0"/>
              </a:spcBef>
            </a:pPr>
            <a:r>
              <a:rPr lang="en-US" sz="6000">
                <a:solidFill>
                  <a:srgbClr val="000000"/>
                </a:solidFill>
                <a:latin typeface="Poppins"/>
              </a:rPr>
              <a:t>Controller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740744" y="8537821"/>
            <a:ext cx="10806512" cy="5681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48"/>
              </a:lnSpc>
              <a:spcBef>
                <a:spcPct val="0"/>
              </a:spcBef>
            </a:pPr>
            <a:r>
              <a:rPr lang="en-US" sz="3540">
                <a:solidFill>
                  <a:srgbClr val="000000"/>
                </a:solidFill>
                <a:latin typeface="Poppins"/>
              </a:rPr>
              <a:t>EquipmentController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958094" y="1814216"/>
            <a:ext cx="8062970" cy="6412928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4944054" y="833141"/>
            <a:ext cx="8077009" cy="981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200"/>
              </a:lnSpc>
              <a:spcBef>
                <a:spcPct val="0"/>
              </a:spcBef>
            </a:pPr>
            <a:r>
              <a:rPr lang="en-US" sz="6000">
                <a:solidFill>
                  <a:srgbClr val="000000"/>
                </a:solidFill>
                <a:latin typeface="Poppins"/>
              </a:rPr>
              <a:t>Service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740744" y="8537821"/>
            <a:ext cx="10806512" cy="5681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48"/>
              </a:lnSpc>
              <a:spcBef>
                <a:spcPct val="0"/>
              </a:spcBef>
            </a:pPr>
            <a:r>
              <a:rPr lang="en-US" sz="3540">
                <a:solidFill>
                  <a:srgbClr val="000000"/>
                </a:solidFill>
                <a:latin typeface="Poppins"/>
              </a:rPr>
              <a:t>EquipmentService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798573" y="2217370"/>
            <a:ext cx="12754500" cy="5881609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4944054" y="833141"/>
            <a:ext cx="8077009" cy="981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200"/>
              </a:lnSpc>
              <a:spcBef>
                <a:spcPct val="0"/>
              </a:spcBef>
            </a:pPr>
            <a:r>
              <a:rPr lang="en-US" sz="6000">
                <a:solidFill>
                  <a:srgbClr val="000000"/>
                </a:solidFill>
                <a:latin typeface="Poppins"/>
              </a:rPr>
              <a:t>Repository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740744" y="8537821"/>
            <a:ext cx="10806512" cy="5681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48"/>
              </a:lnSpc>
              <a:spcBef>
                <a:spcPct val="0"/>
              </a:spcBef>
            </a:pPr>
            <a:r>
              <a:rPr lang="en-US" sz="3540">
                <a:solidFill>
                  <a:srgbClr val="000000"/>
                </a:solidFill>
                <a:latin typeface="Poppins"/>
              </a:rPr>
              <a:t>Update method of EquipmentRepository class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312060" y="2304354"/>
            <a:ext cx="7663879" cy="5678293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4944054" y="833141"/>
            <a:ext cx="8077009" cy="981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200"/>
              </a:lnSpc>
              <a:spcBef>
                <a:spcPct val="0"/>
              </a:spcBef>
            </a:pPr>
            <a:r>
              <a:rPr lang="en-US" sz="6000">
                <a:solidFill>
                  <a:srgbClr val="000000"/>
                </a:solidFill>
                <a:latin typeface="Poppins"/>
              </a:rPr>
              <a:t>Eloquent ORM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740744" y="8537821"/>
            <a:ext cx="10806512" cy="5681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48"/>
              </a:lnSpc>
              <a:spcBef>
                <a:spcPct val="0"/>
              </a:spcBef>
            </a:pPr>
            <a:r>
              <a:rPr lang="en-US" sz="3540">
                <a:solidFill>
                  <a:srgbClr val="000000"/>
                </a:solidFill>
                <a:latin typeface="Poppins"/>
              </a:rPr>
              <a:t>Equipment Model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460653" y="2803706"/>
            <a:ext cx="11366694" cy="4679589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3740744" y="8537821"/>
            <a:ext cx="10806512" cy="5681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48"/>
              </a:lnSpc>
              <a:spcBef>
                <a:spcPct val="0"/>
              </a:spcBef>
            </a:pPr>
            <a:r>
              <a:rPr lang="en-US" sz="3540">
                <a:solidFill>
                  <a:srgbClr val="000000"/>
                </a:solidFill>
                <a:latin typeface="Poppins"/>
              </a:rPr>
              <a:t>up function in Equipmetn Migration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944054" y="833141"/>
            <a:ext cx="8077009" cy="981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200"/>
              </a:lnSpc>
              <a:spcBef>
                <a:spcPct val="0"/>
              </a:spcBef>
            </a:pPr>
            <a:r>
              <a:rPr lang="en-US" sz="6000">
                <a:solidFill>
                  <a:srgbClr val="000000"/>
                </a:solidFill>
                <a:latin typeface="Poppins"/>
              </a:rPr>
              <a:t>Migration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822603" y="1814216"/>
            <a:ext cx="6642793" cy="6658878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3740744" y="8537821"/>
            <a:ext cx="10806512" cy="5681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48"/>
              </a:lnSpc>
              <a:spcBef>
                <a:spcPct val="0"/>
              </a:spcBef>
            </a:pPr>
            <a:r>
              <a:rPr lang="en-US" sz="3540">
                <a:solidFill>
                  <a:srgbClr val="000000"/>
                </a:solidFill>
                <a:latin typeface="Poppins"/>
              </a:rPr>
              <a:t>Equipment Seeder class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944054" y="833141"/>
            <a:ext cx="8077009" cy="981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200"/>
              </a:lnSpc>
              <a:spcBef>
                <a:spcPct val="0"/>
              </a:spcBef>
            </a:pPr>
            <a:r>
              <a:rPr lang="en-US" sz="6000">
                <a:solidFill>
                  <a:srgbClr val="000000"/>
                </a:solidFill>
                <a:latin typeface="Poppins"/>
              </a:rPr>
              <a:t>Seeder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572376" y="2309093"/>
            <a:ext cx="9143247" cy="5668813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3740744" y="8537821"/>
            <a:ext cx="10806512" cy="5681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48"/>
              </a:lnSpc>
              <a:spcBef>
                <a:spcPct val="0"/>
              </a:spcBef>
            </a:pPr>
            <a:r>
              <a:rPr lang="en-US" sz="3540">
                <a:solidFill>
                  <a:srgbClr val="000000"/>
                </a:solidFill>
                <a:latin typeface="Poppins"/>
              </a:rPr>
              <a:t>Equipment Factory class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944054" y="833141"/>
            <a:ext cx="8077009" cy="981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200"/>
              </a:lnSpc>
              <a:spcBef>
                <a:spcPct val="0"/>
              </a:spcBef>
            </a:pPr>
            <a:r>
              <a:rPr lang="en-US" sz="6000">
                <a:solidFill>
                  <a:srgbClr val="000000"/>
                </a:solidFill>
                <a:latin typeface="Poppins"/>
              </a:rPr>
              <a:t>Factory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062969" y="1903562"/>
            <a:ext cx="12162062" cy="6479877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3740744" y="8537821"/>
            <a:ext cx="10806512" cy="5681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48"/>
              </a:lnSpc>
              <a:spcBef>
                <a:spcPct val="0"/>
              </a:spcBef>
            </a:pPr>
            <a:r>
              <a:rPr lang="en-US" sz="3540">
                <a:solidFill>
                  <a:srgbClr val="000000"/>
                </a:solidFill>
                <a:latin typeface="Poppins"/>
              </a:rPr>
              <a:t>VerifyJWT middleware class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944054" y="833141"/>
            <a:ext cx="8077009" cy="981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200"/>
              </a:lnSpc>
              <a:spcBef>
                <a:spcPct val="0"/>
              </a:spcBef>
            </a:pPr>
            <a:r>
              <a:rPr lang="en-US" sz="6000">
                <a:solidFill>
                  <a:srgbClr val="000000"/>
                </a:solidFill>
                <a:latin typeface="Poppins"/>
              </a:rPr>
              <a:t>Middleware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204642" y="3174729"/>
            <a:ext cx="13695888" cy="3885673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3740744" y="8537821"/>
            <a:ext cx="10806512" cy="5681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48"/>
              </a:lnSpc>
              <a:spcBef>
                <a:spcPct val="0"/>
              </a:spcBef>
            </a:pPr>
            <a:r>
              <a:rPr lang="en-US" sz="3540">
                <a:solidFill>
                  <a:srgbClr val="000000"/>
                </a:solidFill>
                <a:latin typeface="Poppins"/>
              </a:rPr>
              <a:t>Generate JWT Token when login success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944054" y="833141"/>
            <a:ext cx="8077009" cy="981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200"/>
              </a:lnSpc>
              <a:spcBef>
                <a:spcPct val="0"/>
              </a:spcBef>
            </a:pPr>
            <a:r>
              <a:rPr lang="en-US" sz="6000">
                <a:solidFill>
                  <a:srgbClr val="000000"/>
                </a:solidFill>
                <a:latin typeface="Poppins"/>
              </a:rPr>
              <a:t>JWT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87978" y="4452735"/>
            <a:ext cx="3765556" cy="2184977"/>
            <a:chOff x="0" y="0"/>
            <a:chExt cx="2915476" cy="169171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915476" cy="1691716"/>
            </a:xfrm>
            <a:custGeom>
              <a:avLst/>
              <a:gdLst/>
              <a:ahLst/>
              <a:cxnLst/>
              <a:rect l="l" t="t" r="r" b="b"/>
              <a:pathLst>
                <a:path w="2915476" h="1691716">
                  <a:moveTo>
                    <a:pt x="2791016" y="1691715"/>
                  </a:moveTo>
                  <a:lnTo>
                    <a:pt x="124460" y="1691715"/>
                  </a:lnTo>
                  <a:cubicBezTo>
                    <a:pt x="55880" y="1691715"/>
                    <a:pt x="0" y="1635835"/>
                    <a:pt x="0" y="156725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791016" y="0"/>
                  </a:lnTo>
                  <a:cubicBezTo>
                    <a:pt x="2859596" y="0"/>
                    <a:pt x="2915476" y="55880"/>
                    <a:pt x="2915476" y="124460"/>
                  </a:cubicBezTo>
                  <a:lnTo>
                    <a:pt x="2915476" y="1567255"/>
                  </a:lnTo>
                  <a:cubicBezTo>
                    <a:pt x="2915476" y="1635835"/>
                    <a:pt x="2859596" y="1691716"/>
                    <a:pt x="2791016" y="1691716"/>
                  </a:cubicBezTo>
                  <a:close/>
                </a:path>
              </a:pathLst>
            </a:custGeom>
            <a:solidFill>
              <a:srgbClr val="E2E2E4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1621937" y="5308530"/>
            <a:ext cx="3297638" cy="425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24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Poppins"/>
              </a:rPr>
              <a:t>REQUIREMENTS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5601209" y="4452735"/>
            <a:ext cx="3628605" cy="2184977"/>
            <a:chOff x="0" y="0"/>
            <a:chExt cx="2809442" cy="169171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809442" cy="1691716"/>
            </a:xfrm>
            <a:custGeom>
              <a:avLst/>
              <a:gdLst/>
              <a:ahLst/>
              <a:cxnLst/>
              <a:rect l="l" t="t" r="r" b="b"/>
              <a:pathLst>
                <a:path w="2809442" h="1691716">
                  <a:moveTo>
                    <a:pt x="2684982" y="1691715"/>
                  </a:moveTo>
                  <a:lnTo>
                    <a:pt x="124460" y="1691715"/>
                  </a:lnTo>
                  <a:cubicBezTo>
                    <a:pt x="55880" y="1691715"/>
                    <a:pt x="0" y="1635835"/>
                    <a:pt x="0" y="156725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684982" y="0"/>
                  </a:lnTo>
                  <a:cubicBezTo>
                    <a:pt x="2753562" y="0"/>
                    <a:pt x="2809442" y="55880"/>
                    <a:pt x="2809442" y="124460"/>
                  </a:cubicBezTo>
                  <a:lnTo>
                    <a:pt x="2809442" y="1567255"/>
                  </a:lnTo>
                  <a:cubicBezTo>
                    <a:pt x="2809442" y="1635835"/>
                    <a:pt x="2753562" y="1691716"/>
                    <a:pt x="2684982" y="1691716"/>
                  </a:cubicBezTo>
                  <a:close/>
                </a:path>
              </a:pathLst>
            </a:custGeom>
            <a:solidFill>
              <a:srgbClr val="E2E2E4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5601209" y="5103898"/>
            <a:ext cx="3507384" cy="835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24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Poppins"/>
              </a:rPr>
              <a:t>SYSTEM SPECIFICATION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9676870" y="4452735"/>
            <a:ext cx="3388048" cy="2184977"/>
            <a:chOff x="0" y="0"/>
            <a:chExt cx="2623191" cy="169171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623191" cy="1691716"/>
            </a:xfrm>
            <a:custGeom>
              <a:avLst/>
              <a:gdLst/>
              <a:ahLst/>
              <a:cxnLst/>
              <a:rect l="l" t="t" r="r" b="b"/>
              <a:pathLst>
                <a:path w="2623191" h="1691716">
                  <a:moveTo>
                    <a:pt x="2498731" y="1691715"/>
                  </a:moveTo>
                  <a:lnTo>
                    <a:pt x="124460" y="1691715"/>
                  </a:lnTo>
                  <a:cubicBezTo>
                    <a:pt x="55880" y="1691715"/>
                    <a:pt x="0" y="1635835"/>
                    <a:pt x="0" y="156725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498731" y="0"/>
                  </a:lnTo>
                  <a:cubicBezTo>
                    <a:pt x="2567312" y="0"/>
                    <a:pt x="2623191" y="55880"/>
                    <a:pt x="2623191" y="124460"/>
                  </a:cubicBezTo>
                  <a:lnTo>
                    <a:pt x="2623191" y="1567255"/>
                  </a:lnTo>
                  <a:cubicBezTo>
                    <a:pt x="2623191" y="1635835"/>
                    <a:pt x="2567312" y="1691716"/>
                    <a:pt x="2498731" y="1691716"/>
                  </a:cubicBezTo>
                  <a:close/>
                </a:path>
              </a:pathLst>
            </a:custGeom>
            <a:solidFill>
              <a:srgbClr val="E2E2E4"/>
            </a:solidFill>
          </p:spPr>
        </p:sp>
      </p:grpSp>
      <p:sp>
        <p:nvSpPr>
          <p:cNvPr id="10" name="TextBox 10"/>
          <p:cNvSpPr txBox="1"/>
          <p:nvPr/>
        </p:nvSpPr>
        <p:spPr>
          <a:xfrm>
            <a:off x="9918694" y="5308686"/>
            <a:ext cx="2904400" cy="425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24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Poppins"/>
              </a:rPr>
              <a:t>DEMO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13511974" y="4452735"/>
            <a:ext cx="3388048" cy="2184977"/>
            <a:chOff x="0" y="0"/>
            <a:chExt cx="2623191" cy="169171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623191" cy="1691716"/>
            </a:xfrm>
            <a:custGeom>
              <a:avLst/>
              <a:gdLst/>
              <a:ahLst/>
              <a:cxnLst/>
              <a:rect l="l" t="t" r="r" b="b"/>
              <a:pathLst>
                <a:path w="2623191" h="1691716">
                  <a:moveTo>
                    <a:pt x="2498731" y="1691715"/>
                  </a:moveTo>
                  <a:lnTo>
                    <a:pt x="124460" y="1691715"/>
                  </a:lnTo>
                  <a:cubicBezTo>
                    <a:pt x="55880" y="1691715"/>
                    <a:pt x="0" y="1635835"/>
                    <a:pt x="0" y="156725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498731" y="0"/>
                  </a:lnTo>
                  <a:cubicBezTo>
                    <a:pt x="2567312" y="0"/>
                    <a:pt x="2623191" y="55880"/>
                    <a:pt x="2623191" y="124460"/>
                  </a:cubicBezTo>
                  <a:lnTo>
                    <a:pt x="2623191" y="1567255"/>
                  </a:lnTo>
                  <a:cubicBezTo>
                    <a:pt x="2623191" y="1635835"/>
                    <a:pt x="2567312" y="1691716"/>
                    <a:pt x="2498731" y="1691716"/>
                  </a:cubicBezTo>
                  <a:close/>
                </a:path>
              </a:pathLst>
            </a:custGeom>
            <a:solidFill>
              <a:srgbClr val="E2E2E4"/>
            </a:solidFill>
          </p:spPr>
        </p:sp>
      </p:grpSp>
      <p:sp>
        <p:nvSpPr>
          <p:cNvPr id="13" name="TextBox 13"/>
          <p:cNvSpPr txBox="1"/>
          <p:nvPr/>
        </p:nvSpPr>
        <p:spPr>
          <a:xfrm>
            <a:off x="13753798" y="5308686"/>
            <a:ext cx="2904400" cy="425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24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Poppins"/>
              </a:rPr>
              <a:t>OVERVIEW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236997" y="842666"/>
            <a:ext cx="7124507" cy="1114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399"/>
              </a:lnSpc>
              <a:spcBef>
                <a:spcPct val="0"/>
              </a:spcBef>
            </a:pPr>
            <a:r>
              <a:rPr lang="en-US" sz="6999">
                <a:solidFill>
                  <a:srgbClr val="000000"/>
                </a:solidFill>
                <a:latin typeface="Poppins"/>
              </a:rPr>
              <a:t>Contents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666052" y="1814216"/>
            <a:ext cx="8996809" cy="6688985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3740744" y="8537821"/>
            <a:ext cx="10806512" cy="5681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48"/>
              </a:lnSpc>
              <a:spcBef>
                <a:spcPct val="0"/>
              </a:spcBef>
            </a:pPr>
            <a:r>
              <a:rPr lang="en-US" sz="3540">
                <a:solidFill>
                  <a:srgbClr val="000000"/>
                </a:solidFill>
                <a:latin typeface="Poppins"/>
              </a:rPr>
              <a:t>UserResource class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944054" y="833141"/>
            <a:ext cx="8077009" cy="981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200"/>
              </a:lnSpc>
              <a:spcBef>
                <a:spcPct val="0"/>
              </a:spcBef>
            </a:pPr>
            <a:r>
              <a:rPr lang="en-US" sz="6000">
                <a:solidFill>
                  <a:srgbClr val="000000"/>
                </a:solidFill>
                <a:latin typeface="Poppins"/>
              </a:rPr>
              <a:t>Resource collection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1730700" y="2589178"/>
            <a:ext cx="5400370" cy="5827102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5"/>
          <a:srcRect t="248" b="248"/>
          <a:stretch>
            <a:fillRect/>
          </a:stretch>
        </p:blipFill>
        <p:spPr>
          <a:xfrm>
            <a:off x="4761689" y="2589178"/>
            <a:ext cx="6747399" cy="5827102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4540451" y="962025"/>
            <a:ext cx="8900359" cy="981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200"/>
              </a:lnSpc>
              <a:spcBef>
                <a:spcPct val="0"/>
              </a:spcBef>
            </a:pPr>
            <a:r>
              <a:rPr lang="en-US" sz="6000">
                <a:solidFill>
                  <a:srgbClr val="000000"/>
                </a:solidFill>
                <a:latin typeface="Poppins"/>
              </a:rPr>
              <a:t>DEMO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0" y="4547503"/>
            <a:ext cx="4417003" cy="1384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Open Sans"/>
              </a:rPr>
              <a:t>Login page and error message</a:t>
            </a:r>
          </a:p>
        </p:txBody>
      </p:sp>
      <p:pic>
        <p:nvPicPr>
          <p:cNvPr id="6" name="O╠¢ ki╠Ça Sanji. Ba╠å╠ün thi╠Ç ─æu╠¢o╠¢╠úc.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729032" y="224790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28700" y="2145110"/>
            <a:ext cx="16230600" cy="599678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4540451" y="962025"/>
            <a:ext cx="8900359" cy="981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200"/>
              </a:lnSpc>
              <a:spcBef>
                <a:spcPct val="0"/>
              </a:spcBef>
            </a:pPr>
            <a:r>
              <a:rPr lang="en-US" sz="6000">
                <a:solidFill>
                  <a:srgbClr val="000000"/>
                </a:solidFill>
                <a:latin typeface="Poppins"/>
              </a:rPr>
              <a:t>DEMO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935499" y="8642211"/>
            <a:ext cx="4417003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Open Sans"/>
              </a:rPr>
              <a:t>Equipment page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28700" y="1750635"/>
            <a:ext cx="16230600" cy="678573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4540451" y="962025"/>
            <a:ext cx="8900359" cy="981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200"/>
              </a:lnSpc>
              <a:spcBef>
                <a:spcPct val="0"/>
              </a:spcBef>
            </a:pPr>
            <a:r>
              <a:rPr lang="en-US" sz="6000">
                <a:solidFill>
                  <a:srgbClr val="000000"/>
                </a:solidFill>
                <a:latin typeface="Poppins"/>
              </a:rPr>
              <a:t>DEMO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935499" y="8242004"/>
            <a:ext cx="4417003" cy="1384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Open Sans"/>
              </a:rPr>
              <a:t>Equipment page (Filter by PC)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28700" y="2332033"/>
            <a:ext cx="16230600" cy="505236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4540451" y="962025"/>
            <a:ext cx="8900359" cy="981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200"/>
              </a:lnSpc>
              <a:spcBef>
                <a:spcPct val="0"/>
              </a:spcBef>
            </a:pPr>
            <a:r>
              <a:rPr lang="en-US" sz="6000">
                <a:solidFill>
                  <a:srgbClr val="000000"/>
                </a:solidFill>
                <a:latin typeface="Poppins"/>
              </a:rPr>
              <a:t>DEMO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935499" y="7836694"/>
            <a:ext cx="4417003" cy="2089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Open Sans"/>
              </a:rPr>
              <a:t>Equipment page (Search by SerialNumber)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28700" y="2560019"/>
            <a:ext cx="16230600" cy="5266492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4540451" y="962025"/>
            <a:ext cx="8900359" cy="981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200"/>
              </a:lnSpc>
              <a:spcBef>
                <a:spcPct val="0"/>
              </a:spcBef>
            </a:pPr>
            <a:r>
              <a:rPr lang="en-US" sz="6000">
                <a:solidFill>
                  <a:srgbClr val="000000"/>
                </a:solidFill>
                <a:latin typeface="Poppins"/>
              </a:rPr>
              <a:t>DEMO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935499" y="7836694"/>
            <a:ext cx="4417003" cy="2089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Open Sans"/>
              </a:rPr>
              <a:t>Equipment page (Filter by user's name or user's id)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9711339" y="2273960"/>
            <a:ext cx="6249221" cy="5739081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486571" y="2273960"/>
            <a:ext cx="6856937" cy="556962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4540451" y="962025"/>
            <a:ext cx="8900359" cy="981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200"/>
              </a:lnSpc>
              <a:spcBef>
                <a:spcPct val="0"/>
              </a:spcBef>
            </a:pPr>
            <a:r>
              <a:rPr lang="en-US" sz="6000">
                <a:solidFill>
                  <a:srgbClr val="000000"/>
                </a:solidFill>
                <a:latin typeface="Poppins"/>
              </a:rPr>
              <a:t>DEMO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706538" y="8175625"/>
            <a:ext cx="4417003" cy="1384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Open Sans"/>
              </a:rPr>
              <a:t>Add equipment modal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627448" y="7936840"/>
            <a:ext cx="4417003" cy="2089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Open Sans"/>
              </a:rPr>
              <a:t>Add equipment modal with error messages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909647" y="2447856"/>
            <a:ext cx="8010785" cy="5391289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476576" y="2377308"/>
            <a:ext cx="7087943" cy="5532383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4540451" y="962025"/>
            <a:ext cx="8900359" cy="981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200"/>
              </a:lnSpc>
              <a:spcBef>
                <a:spcPct val="0"/>
              </a:spcBef>
            </a:pPr>
            <a:r>
              <a:rPr lang="en-US" sz="6000">
                <a:solidFill>
                  <a:srgbClr val="000000"/>
                </a:solidFill>
                <a:latin typeface="Poppins"/>
              </a:rPr>
              <a:t>DEMO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706538" y="8175625"/>
            <a:ext cx="4417003" cy="1384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Open Sans"/>
              </a:rPr>
              <a:t>Edit equipment modal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627448" y="7936840"/>
            <a:ext cx="4417003" cy="2089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Open Sans"/>
              </a:rPr>
              <a:t>Edit equipment modal with error messages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9388660" y="2577655"/>
            <a:ext cx="7550169" cy="426196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03511" y="2577655"/>
            <a:ext cx="8172585" cy="4261965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4540451" y="962025"/>
            <a:ext cx="8900359" cy="981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200"/>
              </a:lnSpc>
              <a:spcBef>
                <a:spcPct val="0"/>
              </a:spcBef>
            </a:pPr>
            <a:r>
              <a:rPr lang="en-US" sz="6000">
                <a:solidFill>
                  <a:srgbClr val="000000"/>
                </a:solidFill>
                <a:latin typeface="Poppins"/>
              </a:rPr>
              <a:t>DEMO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181301" y="7588269"/>
            <a:ext cx="4417003" cy="1384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Open Sans"/>
              </a:rPr>
              <a:t>assign equipment modal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1232309" y="7761988"/>
            <a:ext cx="4417003" cy="1384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Open Sans"/>
              </a:rPr>
              <a:t>assign equipment modal with error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036875" y="6096583"/>
            <a:ext cx="4485726" cy="371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29"/>
              </a:lnSpc>
              <a:spcBef>
                <a:spcPct val="0"/>
              </a:spcBef>
            </a:pPr>
            <a:r>
              <a:rPr lang="en-US" sz="2481">
                <a:solidFill>
                  <a:srgbClr val="000000"/>
                </a:solidFill>
                <a:latin typeface="Poppins"/>
              </a:rPr>
              <a:t>Advantages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4714456" y="4489536"/>
            <a:ext cx="1130564" cy="1130564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E34C2"/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4714456" y="4457918"/>
            <a:ext cx="1130564" cy="974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7850"/>
              </a:lnSpc>
              <a:spcBef>
                <a:spcPct val="0"/>
              </a:spcBef>
            </a:pPr>
            <a:r>
              <a:rPr lang="en-US" sz="5000" u="none">
                <a:solidFill>
                  <a:srgbClr val="F1F1F1"/>
                </a:solidFill>
                <a:latin typeface="Poppins"/>
              </a:rPr>
              <a:t>1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540451" y="962025"/>
            <a:ext cx="8900359" cy="981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200"/>
              </a:lnSpc>
              <a:spcBef>
                <a:spcPct val="0"/>
              </a:spcBef>
            </a:pPr>
            <a:r>
              <a:rPr lang="en-US" sz="6000">
                <a:solidFill>
                  <a:srgbClr val="000000"/>
                </a:solidFill>
                <a:latin typeface="Poppins"/>
              </a:rPr>
              <a:t>OVERVIEW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872049" y="6039555"/>
            <a:ext cx="4519720" cy="374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4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Poppins"/>
              </a:rPr>
              <a:t>Disavantages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8613348" y="4451081"/>
            <a:ext cx="1130564" cy="1130564"/>
            <a:chOff x="0" y="0"/>
            <a:chExt cx="6350000" cy="6350000"/>
          </a:xfrm>
        </p:grpSpPr>
        <p:sp>
          <p:nvSpPr>
            <p:cNvPr id="9" name="Freeform 9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E34C2"/>
            </a:solidFill>
          </p:spPr>
        </p:sp>
      </p:grpSp>
      <p:sp>
        <p:nvSpPr>
          <p:cNvPr id="10" name="TextBox 10"/>
          <p:cNvSpPr txBox="1"/>
          <p:nvPr/>
        </p:nvSpPr>
        <p:spPr>
          <a:xfrm>
            <a:off x="8613348" y="4419463"/>
            <a:ext cx="1130564" cy="974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7850"/>
              </a:lnSpc>
              <a:spcBef>
                <a:spcPct val="0"/>
              </a:spcBef>
            </a:pPr>
            <a:r>
              <a:rPr lang="en-US" sz="5000">
                <a:solidFill>
                  <a:srgbClr val="F1F1F1"/>
                </a:solidFill>
                <a:latin typeface="Poppins"/>
              </a:rPr>
              <a:t>2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077180" y="6093765"/>
            <a:ext cx="4519720" cy="374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4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Poppins"/>
              </a:rPr>
              <a:t>Future improvements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12771758" y="4505291"/>
            <a:ext cx="1130564" cy="1130564"/>
            <a:chOff x="0" y="0"/>
            <a:chExt cx="6350000" cy="6350000"/>
          </a:xfrm>
        </p:grpSpPr>
        <p:sp>
          <p:nvSpPr>
            <p:cNvPr id="13" name="Freeform 1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E34C2"/>
            </a:solidFill>
          </p:spPr>
        </p:sp>
      </p:grpSp>
      <p:sp>
        <p:nvSpPr>
          <p:cNvPr id="14" name="TextBox 14"/>
          <p:cNvSpPr txBox="1"/>
          <p:nvPr/>
        </p:nvSpPr>
        <p:spPr>
          <a:xfrm>
            <a:off x="12771758" y="4473673"/>
            <a:ext cx="1130564" cy="974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7850"/>
              </a:lnSpc>
              <a:spcBef>
                <a:spcPct val="0"/>
              </a:spcBef>
            </a:pPr>
            <a:r>
              <a:rPr lang="en-US" sz="5000">
                <a:solidFill>
                  <a:srgbClr val="F1F1F1"/>
                </a:solidFill>
                <a:latin typeface="Poppins"/>
              </a:rPr>
              <a:t>3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444889" y="962025"/>
            <a:ext cx="7124507" cy="981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200"/>
              </a:lnSpc>
              <a:spcBef>
                <a:spcPct val="0"/>
              </a:spcBef>
            </a:pPr>
            <a:r>
              <a:rPr lang="en-US" sz="6000">
                <a:solidFill>
                  <a:srgbClr val="000000"/>
                </a:solidFill>
                <a:latin typeface="Poppins"/>
              </a:rPr>
              <a:t>REQUIREMENTS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196677" y="2712957"/>
            <a:ext cx="15033085" cy="48066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62"/>
              </a:lnSpc>
            </a:pPr>
            <a:endParaRPr/>
          </a:p>
          <a:p>
            <a:pPr marL="613505" lvl="1" indent="-306752">
              <a:lnSpc>
                <a:spcPts val="4262"/>
              </a:lnSpc>
              <a:buFont typeface="Arial"/>
              <a:buChar char="•"/>
            </a:pPr>
            <a:r>
              <a:rPr lang="en-US" sz="2841">
                <a:solidFill>
                  <a:srgbClr val="000000"/>
                </a:solidFill>
                <a:latin typeface="Poppins"/>
              </a:rPr>
              <a:t>Equipment may have type (PC/Laptop), name, ID, status and description.</a:t>
            </a:r>
          </a:p>
          <a:p>
            <a:pPr>
              <a:lnSpc>
                <a:spcPts val="4262"/>
              </a:lnSpc>
            </a:pPr>
            <a:endParaRPr lang="en-US" sz="2841">
              <a:solidFill>
                <a:srgbClr val="000000"/>
              </a:solidFill>
              <a:latin typeface="Poppins"/>
            </a:endParaRPr>
          </a:p>
          <a:p>
            <a:pPr marL="613505" lvl="1" indent="-306752">
              <a:lnSpc>
                <a:spcPts val="4262"/>
              </a:lnSpc>
              <a:buFont typeface="Arial"/>
              <a:buChar char="•"/>
            </a:pPr>
            <a:r>
              <a:rPr lang="en-US" sz="2841">
                <a:solidFill>
                  <a:srgbClr val="000000"/>
                </a:solidFill>
                <a:latin typeface="Poppins"/>
              </a:rPr>
              <a:t>Equipment may be assigned to one or no employee.</a:t>
            </a:r>
          </a:p>
          <a:p>
            <a:pPr>
              <a:lnSpc>
                <a:spcPts val="4262"/>
              </a:lnSpc>
            </a:pPr>
            <a:endParaRPr lang="en-US" sz="2841">
              <a:solidFill>
                <a:srgbClr val="000000"/>
              </a:solidFill>
              <a:latin typeface="Poppins"/>
            </a:endParaRPr>
          </a:p>
          <a:p>
            <a:pPr marL="613505" lvl="1" indent="-306752">
              <a:lnSpc>
                <a:spcPts val="4262"/>
              </a:lnSpc>
              <a:buFont typeface="Arial"/>
              <a:buChar char="•"/>
            </a:pPr>
            <a:r>
              <a:rPr lang="en-US" sz="2841">
                <a:solidFill>
                  <a:srgbClr val="000000"/>
                </a:solidFill>
                <a:latin typeface="Poppins"/>
              </a:rPr>
              <a:t>System can add, edit, remove and view equipment and list user's assinged equipment.</a:t>
            </a:r>
          </a:p>
          <a:p>
            <a:pPr>
              <a:lnSpc>
                <a:spcPts val="4262"/>
              </a:lnSpc>
            </a:pPr>
            <a:endParaRPr lang="en-US" sz="2841">
              <a:solidFill>
                <a:srgbClr val="000000"/>
              </a:solidFill>
              <a:latin typeface="Poppins"/>
            </a:endParaRPr>
          </a:p>
          <a:p>
            <a:pPr marL="613505" lvl="1" indent="-306752" algn="l">
              <a:lnSpc>
                <a:spcPts val="4262"/>
              </a:lnSpc>
              <a:buFont typeface="Arial"/>
              <a:buChar char="•"/>
            </a:pPr>
            <a:r>
              <a:rPr lang="en-US" sz="2841">
                <a:solidFill>
                  <a:srgbClr val="000000"/>
                </a:solidFill>
                <a:latin typeface="Poppins"/>
              </a:rPr>
              <a:t>Implement error handling and data validation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196677" y="3116560"/>
            <a:ext cx="15033085" cy="32064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13505" lvl="1" indent="-306752">
              <a:lnSpc>
                <a:spcPts val="4262"/>
              </a:lnSpc>
              <a:buFont typeface="Arial"/>
              <a:buChar char="•"/>
            </a:pPr>
            <a:r>
              <a:rPr lang="en-US" sz="2841">
                <a:solidFill>
                  <a:srgbClr val="000000"/>
                </a:solidFill>
                <a:latin typeface="Poppins"/>
              </a:rPr>
              <a:t>Searching equipment with both serial number or name.</a:t>
            </a:r>
          </a:p>
          <a:p>
            <a:pPr>
              <a:lnSpc>
                <a:spcPts val="4262"/>
              </a:lnSpc>
            </a:pPr>
            <a:endParaRPr lang="en-US" sz="2841">
              <a:solidFill>
                <a:srgbClr val="000000"/>
              </a:solidFill>
              <a:latin typeface="Poppins"/>
            </a:endParaRPr>
          </a:p>
          <a:p>
            <a:pPr marL="613505" lvl="1" indent="-306752">
              <a:lnSpc>
                <a:spcPts val="4262"/>
              </a:lnSpc>
              <a:buFont typeface="Arial"/>
              <a:buChar char="•"/>
            </a:pPr>
            <a:r>
              <a:rPr lang="en-US" sz="2841">
                <a:solidFill>
                  <a:srgbClr val="000000"/>
                </a:solidFill>
                <a:latin typeface="Poppins"/>
              </a:rPr>
              <a:t>Manage equipments easily with simple user interface.</a:t>
            </a:r>
          </a:p>
          <a:p>
            <a:pPr>
              <a:lnSpc>
                <a:spcPts val="4262"/>
              </a:lnSpc>
            </a:pPr>
            <a:endParaRPr lang="en-US" sz="2841">
              <a:solidFill>
                <a:srgbClr val="000000"/>
              </a:solidFill>
              <a:latin typeface="Poppins"/>
            </a:endParaRPr>
          </a:p>
          <a:p>
            <a:pPr marL="613505" lvl="1" indent="-306752">
              <a:lnSpc>
                <a:spcPts val="4262"/>
              </a:lnSpc>
              <a:buFont typeface="Arial"/>
              <a:buChar char="•"/>
            </a:pPr>
            <a:r>
              <a:rPr lang="en-US" sz="2841">
                <a:solidFill>
                  <a:srgbClr val="000000"/>
                </a:solidFill>
                <a:latin typeface="Poppins"/>
              </a:rPr>
              <a:t>Validate data from both front-end and back-end</a:t>
            </a:r>
          </a:p>
          <a:p>
            <a:pPr algn="l">
              <a:lnSpc>
                <a:spcPts val="4262"/>
              </a:lnSpc>
            </a:pPr>
            <a:endParaRPr lang="en-US" sz="2841">
              <a:solidFill>
                <a:srgbClr val="000000"/>
              </a:solidFill>
              <a:latin typeface="Poppins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369701" y="833141"/>
            <a:ext cx="5558528" cy="981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200"/>
              </a:lnSpc>
              <a:spcBef>
                <a:spcPct val="0"/>
              </a:spcBef>
            </a:pPr>
            <a:r>
              <a:rPr lang="en-US" sz="6000">
                <a:solidFill>
                  <a:srgbClr val="000000"/>
                </a:solidFill>
                <a:latin typeface="Poppins"/>
              </a:rPr>
              <a:t>Advantages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196677" y="3116560"/>
            <a:ext cx="15033085" cy="32064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13505" lvl="1" indent="-306752">
              <a:lnSpc>
                <a:spcPts val="4262"/>
              </a:lnSpc>
              <a:buFont typeface="Arial"/>
              <a:buChar char="•"/>
            </a:pPr>
            <a:r>
              <a:rPr lang="en-US" sz="2841">
                <a:solidFill>
                  <a:srgbClr val="000000"/>
                </a:solidFill>
                <a:latin typeface="Poppins"/>
              </a:rPr>
              <a:t>User may accidentally press unassigned button.</a:t>
            </a:r>
          </a:p>
          <a:p>
            <a:pPr>
              <a:lnSpc>
                <a:spcPts val="4262"/>
              </a:lnSpc>
            </a:pPr>
            <a:endParaRPr lang="en-US" sz="2841">
              <a:solidFill>
                <a:srgbClr val="000000"/>
              </a:solidFill>
              <a:latin typeface="Poppins"/>
            </a:endParaRPr>
          </a:p>
          <a:p>
            <a:pPr marL="613505" lvl="1" indent="-306752">
              <a:lnSpc>
                <a:spcPts val="4262"/>
              </a:lnSpc>
              <a:buFont typeface="Arial"/>
              <a:buChar char="•"/>
            </a:pPr>
            <a:r>
              <a:rPr lang="en-US" sz="2841">
                <a:solidFill>
                  <a:srgbClr val="000000"/>
                </a:solidFill>
                <a:latin typeface="Poppins"/>
              </a:rPr>
              <a:t>Normal user can not request for equipments.</a:t>
            </a:r>
          </a:p>
          <a:p>
            <a:pPr>
              <a:lnSpc>
                <a:spcPts val="4262"/>
              </a:lnSpc>
            </a:pPr>
            <a:endParaRPr lang="en-US" sz="2841">
              <a:solidFill>
                <a:srgbClr val="000000"/>
              </a:solidFill>
              <a:latin typeface="Poppins"/>
            </a:endParaRPr>
          </a:p>
          <a:p>
            <a:pPr marL="613505" lvl="1" indent="-306752">
              <a:lnSpc>
                <a:spcPts val="4262"/>
              </a:lnSpc>
              <a:buFont typeface="Arial"/>
              <a:buChar char="•"/>
            </a:pPr>
            <a:r>
              <a:rPr lang="en-US" sz="2841">
                <a:solidFill>
                  <a:srgbClr val="000000"/>
                </a:solidFill>
                <a:latin typeface="Poppins"/>
              </a:rPr>
              <a:t>User can not update their information.</a:t>
            </a:r>
          </a:p>
          <a:p>
            <a:pPr algn="l">
              <a:lnSpc>
                <a:spcPts val="4262"/>
              </a:lnSpc>
            </a:pPr>
            <a:endParaRPr lang="en-US" sz="2841">
              <a:solidFill>
                <a:srgbClr val="000000"/>
              </a:solidFill>
              <a:latin typeface="Poppins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452986" y="833141"/>
            <a:ext cx="5881410" cy="981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200"/>
              </a:lnSpc>
              <a:spcBef>
                <a:spcPct val="0"/>
              </a:spcBef>
            </a:pPr>
            <a:r>
              <a:rPr lang="en-US" sz="6000">
                <a:solidFill>
                  <a:srgbClr val="000000"/>
                </a:solidFill>
                <a:latin typeface="Poppins"/>
              </a:rPr>
              <a:t>Disadvantages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196677" y="3116560"/>
            <a:ext cx="15033085" cy="32064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13505" lvl="1" indent="-306752">
              <a:lnSpc>
                <a:spcPts val="4262"/>
              </a:lnSpc>
              <a:buFont typeface="Arial"/>
              <a:buChar char="•"/>
            </a:pPr>
            <a:r>
              <a:rPr lang="en-US" sz="2841">
                <a:solidFill>
                  <a:srgbClr val="000000"/>
                </a:solidFill>
                <a:latin typeface="Poppins"/>
              </a:rPr>
              <a:t>Implement missing features in disadvantages section.</a:t>
            </a:r>
          </a:p>
          <a:p>
            <a:pPr>
              <a:lnSpc>
                <a:spcPts val="4262"/>
              </a:lnSpc>
            </a:pPr>
            <a:endParaRPr lang="en-US" sz="2841">
              <a:solidFill>
                <a:srgbClr val="000000"/>
              </a:solidFill>
              <a:latin typeface="Poppins"/>
            </a:endParaRPr>
          </a:p>
          <a:p>
            <a:pPr marL="613505" lvl="1" indent="-306752">
              <a:lnSpc>
                <a:spcPts val="4262"/>
              </a:lnSpc>
              <a:buFont typeface="Arial"/>
              <a:buChar char="•"/>
            </a:pPr>
            <a:r>
              <a:rPr lang="en-US" sz="2841">
                <a:solidFill>
                  <a:srgbClr val="000000"/>
                </a:solidFill>
                <a:latin typeface="Poppins"/>
              </a:rPr>
              <a:t>Add new features for upload equipments images.</a:t>
            </a:r>
          </a:p>
          <a:p>
            <a:pPr>
              <a:lnSpc>
                <a:spcPts val="4262"/>
              </a:lnSpc>
            </a:pPr>
            <a:endParaRPr lang="en-US" sz="2841">
              <a:solidFill>
                <a:srgbClr val="000000"/>
              </a:solidFill>
              <a:latin typeface="Poppins"/>
            </a:endParaRPr>
          </a:p>
          <a:p>
            <a:pPr marL="613505" lvl="1" indent="-306752">
              <a:lnSpc>
                <a:spcPts val="4262"/>
              </a:lnSpc>
              <a:buFont typeface="Arial"/>
              <a:buChar char="•"/>
            </a:pPr>
            <a:r>
              <a:rPr lang="en-US" sz="2841">
                <a:solidFill>
                  <a:srgbClr val="000000"/>
                </a:solidFill>
                <a:latin typeface="Poppins"/>
              </a:rPr>
              <a:t>Add new features to sort equipments by each attributes.</a:t>
            </a:r>
          </a:p>
          <a:p>
            <a:pPr algn="l">
              <a:lnSpc>
                <a:spcPts val="4262"/>
              </a:lnSpc>
            </a:pPr>
            <a:endParaRPr lang="en-US" sz="2841">
              <a:solidFill>
                <a:srgbClr val="000000"/>
              </a:solidFill>
              <a:latin typeface="Poppins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500390" y="962025"/>
            <a:ext cx="8334782" cy="981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200"/>
              </a:lnSpc>
              <a:spcBef>
                <a:spcPct val="0"/>
              </a:spcBef>
            </a:pPr>
            <a:r>
              <a:rPr lang="en-US" sz="6000">
                <a:solidFill>
                  <a:srgbClr val="000000"/>
                </a:solidFill>
                <a:latin typeface="Poppins"/>
              </a:rPr>
              <a:t>Future improvements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948775" y="1680016"/>
            <a:ext cx="10390451" cy="692696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995451" y="2220960"/>
            <a:ext cx="8297097" cy="58450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-527469" y="6256917"/>
            <a:ext cx="4212467" cy="3396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563"/>
              </a:lnSpc>
              <a:spcBef>
                <a:spcPct val="0"/>
              </a:spcBef>
            </a:pPr>
            <a:r>
              <a:rPr lang="en-US" sz="2330">
                <a:solidFill>
                  <a:srgbClr val="000000"/>
                </a:solidFill>
                <a:latin typeface="Poppins"/>
              </a:rPr>
              <a:t>Technologies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4583714" y="6234657"/>
            <a:ext cx="2899582" cy="374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4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Poppins"/>
              </a:rPr>
              <a:t>Laravel concepts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54172" y="6234657"/>
            <a:ext cx="4519720" cy="374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4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Poppins"/>
              </a:rPr>
              <a:t>Features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013483" y="4718310"/>
            <a:ext cx="1130564" cy="1130564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E34C2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1013483" y="4686692"/>
            <a:ext cx="1130564" cy="974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7850"/>
              </a:lnSpc>
              <a:spcBef>
                <a:spcPct val="0"/>
              </a:spcBef>
            </a:pPr>
            <a:r>
              <a:rPr lang="en-US" sz="5000" u="none">
                <a:solidFill>
                  <a:srgbClr val="F1F1F1"/>
                </a:solidFill>
                <a:latin typeface="Poppins"/>
              </a:rPr>
              <a:t>1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5279469" y="4607728"/>
            <a:ext cx="1130564" cy="1130564"/>
            <a:chOff x="0" y="0"/>
            <a:chExt cx="6350000" cy="6350000"/>
          </a:xfrm>
        </p:grpSpPr>
        <p:sp>
          <p:nvSpPr>
            <p:cNvPr id="9" name="Freeform 9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E34C2"/>
            </a:solidFill>
          </p:spPr>
        </p:sp>
      </p:grpSp>
      <p:sp>
        <p:nvSpPr>
          <p:cNvPr id="10" name="TextBox 10"/>
          <p:cNvSpPr txBox="1"/>
          <p:nvPr/>
        </p:nvSpPr>
        <p:spPr>
          <a:xfrm>
            <a:off x="15279469" y="4614565"/>
            <a:ext cx="1130564" cy="974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7850"/>
              </a:lnSpc>
              <a:spcBef>
                <a:spcPct val="0"/>
              </a:spcBef>
            </a:pPr>
            <a:r>
              <a:rPr lang="en-US" sz="5000">
                <a:solidFill>
                  <a:srgbClr val="F1F1F1"/>
                </a:solidFill>
                <a:latin typeface="Poppins"/>
              </a:rPr>
              <a:t>5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11948750" y="4668631"/>
            <a:ext cx="1130564" cy="1130564"/>
            <a:chOff x="0" y="0"/>
            <a:chExt cx="6350000" cy="6350000"/>
          </a:xfrm>
        </p:grpSpPr>
        <p:sp>
          <p:nvSpPr>
            <p:cNvPr id="12" name="Freeform 12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E34C2"/>
            </a:solidFill>
          </p:spPr>
        </p:sp>
      </p:grpSp>
      <p:sp>
        <p:nvSpPr>
          <p:cNvPr id="13" name="TextBox 13"/>
          <p:cNvSpPr txBox="1"/>
          <p:nvPr/>
        </p:nvSpPr>
        <p:spPr>
          <a:xfrm>
            <a:off x="11948750" y="4675468"/>
            <a:ext cx="1130564" cy="974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7850"/>
              </a:lnSpc>
              <a:spcBef>
                <a:spcPct val="0"/>
              </a:spcBef>
            </a:pPr>
            <a:r>
              <a:rPr lang="en-US" sz="5000">
                <a:solidFill>
                  <a:srgbClr val="F1F1F1"/>
                </a:solidFill>
                <a:latin typeface="Poppins"/>
              </a:rPr>
              <a:t>4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017452" y="971550"/>
            <a:ext cx="10253096" cy="1114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399"/>
              </a:lnSpc>
              <a:spcBef>
                <a:spcPct val="0"/>
              </a:spcBef>
            </a:pPr>
            <a:r>
              <a:rPr lang="en-US" sz="6999">
                <a:solidFill>
                  <a:srgbClr val="000000"/>
                </a:solidFill>
                <a:latin typeface="Poppins"/>
              </a:rPr>
              <a:t>SYSTEM SPECIFICATION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824761" y="6234657"/>
            <a:ext cx="4519720" cy="374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4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Poppins"/>
              </a:rPr>
              <a:t>System architecture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4519339" y="4668631"/>
            <a:ext cx="1130564" cy="1130564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E34C2"/>
            </a:solidFill>
          </p:spPr>
        </p:sp>
      </p:grpSp>
      <p:sp>
        <p:nvSpPr>
          <p:cNvPr id="18" name="TextBox 18"/>
          <p:cNvSpPr txBox="1"/>
          <p:nvPr/>
        </p:nvSpPr>
        <p:spPr>
          <a:xfrm>
            <a:off x="4519339" y="4637013"/>
            <a:ext cx="1130564" cy="974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7850"/>
              </a:lnSpc>
              <a:spcBef>
                <a:spcPct val="0"/>
              </a:spcBef>
            </a:pPr>
            <a:r>
              <a:rPr lang="en-US" sz="5000">
                <a:solidFill>
                  <a:srgbClr val="F1F1F1"/>
                </a:solidFill>
                <a:latin typeface="Poppins"/>
              </a:rPr>
              <a:t>2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674354" y="6213038"/>
            <a:ext cx="4519720" cy="374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4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Poppins"/>
              </a:rPr>
              <a:t>Database design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8368932" y="4635788"/>
            <a:ext cx="1130564" cy="1130564"/>
            <a:chOff x="0" y="0"/>
            <a:chExt cx="6350000" cy="6350000"/>
          </a:xfrm>
        </p:grpSpPr>
        <p:sp>
          <p:nvSpPr>
            <p:cNvPr id="21" name="Freeform 21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E34C2"/>
            </a:solidFill>
          </p:spPr>
        </p:sp>
      </p:grpSp>
      <p:sp>
        <p:nvSpPr>
          <p:cNvPr id="22" name="TextBox 22"/>
          <p:cNvSpPr txBox="1"/>
          <p:nvPr/>
        </p:nvSpPr>
        <p:spPr>
          <a:xfrm>
            <a:off x="8368932" y="4626618"/>
            <a:ext cx="1130564" cy="974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7850"/>
              </a:lnSpc>
              <a:spcBef>
                <a:spcPct val="0"/>
              </a:spcBef>
            </a:pPr>
            <a:r>
              <a:rPr lang="en-US" sz="5000">
                <a:solidFill>
                  <a:srgbClr val="F1F1F1"/>
                </a:solidFill>
                <a:latin typeface="Poppins"/>
              </a:rPr>
              <a:t>3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285" r="285"/>
          <a:stretch>
            <a:fillRect/>
          </a:stretch>
        </p:blipFill>
        <p:spPr>
          <a:xfrm>
            <a:off x="4565312" y="4350530"/>
            <a:ext cx="2215206" cy="134993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5071866" y="6103620"/>
            <a:ext cx="1202097" cy="96768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0726562" y="6588676"/>
            <a:ext cx="2644465" cy="1731546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5038256" y="7570457"/>
            <a:ext cx="1269318" cy="1252088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1073900" y="4523175"/>
            <a:ext cx="1949788" cy="1053089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4503423" y="2673810"/>
            <a:ext cx="2338983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Open Sans"/>
              </a:rPr>
              <a:t>Front-end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952973" y="2673810"/>
            <a:ext cx="2191643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Open Sans"/>
              </a:rPr>
              <a:t>Back-end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944054" y="833141"/>
            <a:ext cx="8399892" cy="981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200"/>
              </a:lnSpc>
              <a:spcBef>
                <a:spcPct val="0"/>
              </a:spcBef>
            </a:pPr>
            <a:r>
              <a:rPr lang="en-US" sz="6000">
                <a:solidFill>
                  <a:srgbClr val="000000"/>
                </a:solidFill>
                <a:latin typeface="Poppins"/>
              </a:rPr>
              <a:t>Technologies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692190" y="3373552"/>
            <a:ext cx="10903621" cy="5884748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4944054" y="833141"/>
            <a:ext cx="8399892" cy="981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200"/>
              </a:lnSpc>
              <a:spcBef>
                <a:spcPct val="0"/>
              </a:spcBef>
            </a:pPr>
            <a:r>
              <a:rPr lang="en-US" sz="6000">
                <a:solidFill>
                  <a:srgbClr val="000000"/>
                </a:solidFill>
                <a:latin typeface="Poppins"/>
              </a:rPr>
              <a:t>System architecture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262014" y="2816666"/>
            <a:ext cx="13763972" cy="5821699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4944054" y="833141"/>
            <a:ext cx="8399892" cy="981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200"/>
              </a:lnSpc>
              <a:spcBef>
                <a:spcPct val="0"/>
              </a:spcBef>
            </a:pPr>
            <a:r>
              <a:rPr lang="en-US" sz="6000">
                <a:solidFill>
                  <a:srgbClr val="000000"/>
                </a:solidFill>
                <a:latin typeface="Poppins"/>
              </a:rPr>
              <a:t>Database design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332" b="332"/>
          <a:stretch>
            <a:fillRect/>
          </a:stretch>
        </p:blipFill>
        <p:spPr>
          <a:xfrm>
            <a:off x="4283902" y="1962494"/>
            <a:ext cx="9720196" cy="7611466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4944054" y="833141"/>
            <a:ext cx="8399892" cy="981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200"/>
              </a:lnSpc>
              <a:spcBef>
                <a:spcPct val="0"/>
              </a:spcBef>
            </a:pPr>
            <a:r>
              <a:rPr lang="en-US" sz="6000">
                <a:solidFill>
                  <a:srgbClr val="000000"/>
                </a:solidFill>
                <a:latin typeface="Poppins"/>
              </a:rPr>
              <a:t>Features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369701" y="817412"/>
            <a:ext cx="10373516" cy="981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200"/>
              </a:lnSpc>
              <a:spcBef>
                <a:spcPct val="0"/>
              </a:spcBef>
            </a:pPr>
            <a:r>
              <a:rPr lang="en-US" sz="6000">
                <a:solidFill>
                  <a:srgbClr val="000000"/>
                </a:solidFill>
                <a:latin typeface="Poppins"/>
              </a:rPr>
              <a:t>Laravel concepts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196677" y="2712957"/>
            <a:ext cx="15033085" cy="69402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13505" lvl="1" indent="-306752">
              <a:lnSpc>
                <a:spcPts val="4262"/>
              </a:lnSpc>
              <a:buFont typeface="Arial"/>
              <a:buChar char="•"/>
            </a:pPr>
            <a:r>
              <a:rPr lang="en-US" sz="2841">
                <a:solidFill>
                  <a:srgbClr val="000000"/>
                </a:solidFill>
                <a:latin typeface="Poppins"/>
              </a:rPr>
              <a:t>Routing</a:t>
            </a:r>
          </a:p>
          <a:p>
            <a:pPr>
              <a:lnSpc>
                <a:spcPts val="4262"/>
              </a:lnSpc>
            </a:pPr>
            <a:endParaRPr lang="en-US" sz="2841">
              <a:solidFill>
                <a:srgbClr val="000000"/>
              </a:solidFill>
              <a:latin typeface="Poppins"/>
            </a:endParaRPr>
          </a:p>
          <a:p>
            <a:pPr marL="613505" lvl="1" indent="-306752">
              <a:lnSpc>
                <a:spcPts val="4262"/>
              </a:lnSpc>
              <a:buFont typeface="Arial"/>
              <a:buChar char="•"/>
            </a:pPr>
            <a:r>
              <a:rPr lang="en-US" sz="2841">
                <a:solidFill>
                  <a:srgbClr val="000000"/>
                </a:solidFill>
                <a:latin typeface="Poppins"/>
              </a:rPr>
              <a:t>Controller</a:t>
            </a:r>
          </a:p>
          <a:p>
            <a:pPr>
              <a:lnSpc>
                <a:spcPts val="4262"/>
              </a:lnSpc>
            </a:pPr>
            <a:endParaRPr lang="en-US" sz="2841">
              <a:solidFill>
                <a:srgbClr val="000000"/>
              </a:solidFill>
              <a:latin typeface="Poppins"/>
            </a:endParaRPr>
          </a:p>
          <a:p>
            <a:pPr marL="613505" lvl="1" indent="-306752">
              <a:lnSpc>
                <a:spcPts val="4262"/>
              </a:lnSpc>
              <a:buFont typeface="Arial"/>
              <a:buChar char="•"/>
            </a:pPr>
            <a:r>
              <a:rPr lang="en-US" sz="2841">
                <a:solidFill>
                  <a:srgbClr val="000000"/>
                </a:solidFill>
                <a:latin typeface="Poppins"/>
              </a:rPr>
              <a:t>Eloquent ORM</a:t>
            </a:r>
          </a:p>
          <a:p>
            <a:pPr>
              <a:lnSpc>
                <a:spcPts val="4262"/>
              </a:lnSpc>
            </a:pPr>
            <a:endParaRPr lang="en-US" sz="2841">
              <a:solidFill>
                <a:srgbClr val="000000"/>
              </a:solidFill>
              <a:latin typeface="Poppins"/>
            </a:endParaRPr>
          </a:p>
          <a:p>
            <a:pPr marL="613505" lvl="1" indent="-306752">
              <a:lnSpc>
                <a:spcPts val="4262"/>
              </a:lnSpc>
              <a:buFont typeface="Arial"/>
              <a:buChar char="•"/>
            </a:pPr>
            <a:r>
              <a:rPr lang="en-US" sz="2841">
                <a:solidFill>
                  <a:srgbClr val="000000"/>
                </a:solidFill>
                <a:latin typeface="Poppins"/>
              </a:rPr>
              <a:t>Database: Migration, Seeder, Factory</a:t>
            </a:r>
          </a:p>
          <a:p>
            <a:pPr>
              <a:lnSpc>
                <a:spcPts val="4262"/>
              </a:lnSpc>
            </a:pPr>
            <a:endParaRPr lang="en-US" sz="2841">
              <a:solidFill>
                <a:srgbClr val="000000"/>
              </a:solidFill>
              <a:latin typeface="Poppins"/>
            </a:endParaRPr>
          </a:p>
          <a:p>
            <a:pPr marL="613505" lvl="1" indent="-306752">
              <a:lnSpc>
                <a:spcPts val="4262"/>
              </a:lnSpc>
              <a:buFont typeface="Arial"/>
              <a:buChar char="•"/>
            </a:pPr>
            <a:r>
              <a:rPr lang="en-US" sz="2841">
                <a:solidFill>
                  <a:srgbClr val="000000"/>
                </a:solidFill>
                <a:latin typeface="Poppins"/>
              </a:rPr>
              <a:t>Middleware</a:t>
            </a:r>
          </a:p>
          <a:p>
            <a:pPr>
              <a:lnSpc>
                <a:spcPts val="4262"/>
              </a:lnSpc>
            </a:pPr>
            <a:endParaRPr lang="en-US" sz="2841">
              <a:solidFill>
                <a:srgbClr val="000000"/>
              </a:solidFill>
              <a:latin typeface="Poppins"/>
            </a:endParaRPr>
          </a:p>
          <a:p>
            <a:pPr marL="613505" lvl="1" indent="-306752">
              <a:lnSpc>
                <a:spcPts val="4262"/>
              </a:lnSpc>
              <a:buFont typeface="Arial"/>
              <a:buChar char="•"/>
            </a:pPr>
            <a:r>
              <a:rPr lang="en-US" sz="2841">
                <a:solidFill>
                  <a:srgbClr val="000000"/>
                </a:solidFill>
                <a:latin typeface="Poppins"/>
              </a:rPr>
              <a:t>JWT (Json web token)</a:t>
            </a:r>
          </a:p>
          <a:p>
            <a:pPr>
              <a:lnSpc>
                <a:spcPts val="4262"/>
              </a:lnSpc>
            </a:pPr>
            <a:endParaRPr lang="en-US" sz="2841">
              <a:solidFill>
                <a:srgbClr val="000000"/>
              </a:solidFill>
              <a:latin typeface="Poppins"/>
            </a:endParaRPr>
          </a:p>
          <a:p>
            <a:pPr marL="613505" lvl="1" indent="-306752" algn="l">
              <a:lnSpc>
                <a:spcPts val="4262"/>
              </a:lnSpc>
              <a:buFont typeface="Arial"/>
              <a:buChar char="•"/>
            </a:pPr>
            <a:r>
              <a:rPr lang="en-US" sz="2841">
                <a:solidFill>
                  <a:srgbClr val="000000"/>
                </a:solidFill>
                <a:latin typeface="Poppins"/>
              </a:rPr>
              <a:t>Resource collection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85</TotalTime>
  <Words>304</Words>
  <Application>Microsoft Office PowerPoint</Application>
  <PresentationFormat>Custom</PresentationFormat>
  <Paragraphs>114</Paragraphs>
  <Slides>34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0" baseType="lpstr">
      <vt:lpstr>Open Sans</vt:lpstr>
      <vt:lpstr>Poppins</vt:lpstr>
      <vt:lpstr>Calibri</vt:lpstr>
      <vt:lpstr>Antic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 am Astrid Leland</dc:title>
  <cp:lastModifiedBy>Anh Nguyen Lam Hoang</cp:lastModifiedBy>
  <cp:revision>4</cp:revision>
  <dcterms:created xsi:type="dcterms:W3CDTF">2006-08-16T00:00:00Z</dcterms:created>
  <dcterms:modified xsi:type="dcterms:W3CDTF">2022-07-01T02:54:18Z</dcterms:modified>
  <dc:identifier>DAFEekXTMrQ</dc:identifier>
</cp:coreProperties>
</file>